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291" r:id="rId3"/>
    <p:sldId id="292" r:id="rId4"/>
    <p:sldId id="290" r:id="rId5"/>
    <p:sldId id="259" r:id="rId6"/>
    <p:sldId id="323" r:id="rId7"/>
    <p:sldId id="293" r:id="rId8"/>
    <p:sldId id="275" r:id="rId9"/>
    <p:sldId id="260" r:id="rId10"/>
    <p:sldId id="261" r:id="rId11"/>
    <p:sldId id="257" r:id="rId12"/>
    <p:sldId id="258" r:id="rId13"/>
    <p:sldId id="298" r:id="rId14"/>
    <p:sldId id="262" r:id="rId15"/>
    <p:sldId id="263" r:id="rId16"/>
    <p:sldId id="264" r:id="rId17"/>
    <p:sldId id="267" r:id="rId18"/>
    <p:sldId id="265" r:id="rId19"/>
    <p:sldId id="301" r:id="rId20"/>
    <p:sldId id="266" r:id="rId21"/>
    <p:sldId id="268" r:id="rId22"/>
    <p:sldId id="269" r:id="rId23"/>
    <p:sldId id="270" r:id="rId24"/>
    <p:sldId id="271" r:id="rId25"/>
    <p:sldId id="310" r:id="rId26"/>
    <p:sldId id="272" r:id="rId27"/>
    <p:sldId id="294" r:id="rId28"/>
    <p:sldId id="302" r:id="rId29"/>
    <p:sldId id="306" r:id="rId30"/>
    <p:sldId id="303" r:id="rId31"/>
    <p:sldId id="304" r:id="rId32"/>
    <p:sldId id="305" r:id="rId33"/>
    <p:sldId id="307" r:id="rId34"/>
    <p:sldId id="274" r:id="rId35"/>
    <p:sldId id="273" r:id="rId36"/>
    <p:sldId id="297" r:id="rId37"/>
    <p:sldId id="277" r:id="rId38"/>
    <p:sldId id="278" r:id="rId39"/>
    <p:sldId id="279" r:id="rId40"/>
    <p:sldId id="308" r:id="rId41"/>
    <p:sldId id="281" r:id="rId42"/>
    <p:sldId id="299" r:id="rId43"/>
    <p:sldId id="300" r:id="rId44"/>
    <p:sldId id="309" r:id="rId45"/>
    <p:sldId id="321" r:id="rId46"/>
    <p:sldId id="329" r:id="rId47"/>
    <p:sldId id="328" r:id="rId48"/>
    <p:sldId id="322" r:id="rId49"/>
    <p:sldId id="283" r:id="rId50"/>
    <p:sldId id="284" r:id="rId51"/>
    <p:sldId id="324" r:id="rId52"/>
    <p:sldId id="325" r:id="rId53"/>
    <p:sldId id="326" r:id="rId54"/>
    <p:sldId id="332" r:id="rId55"/>
    <p:sldId id="333" r:id="rId56"/>
    <p:sldId id="327" r:id="rId57"/>
    <p:sldId id="311" r:id="rId58"/>
    <p:sldId id="312" r:id="rId59"/>
    <p:sldId id="320" r:id="rId60"/>
    <p:sldId id="330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31" r:id="rId69"/>
    <p:sldId id="295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289" r:id="rId83"/>
  </p:sldIdLst>
  <p:sldSz cx="9144000" cy="6858000" type="screen4x3"/>
  <p:notesSz cx="7102475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7452E345-4766-411B-B215-EADEF41C1E90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F26CC290-C471-4235-889B-AC78B6A6ED6E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2A01A-4F4B-4FD4-8F05-3F1F3AAD900B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D8E61-65E6-4E53-8AE6-A3F35142FB4E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D8E61-65E6-4E53-8AE6-A3F35142FB4E}" type="slidenum">
              <a:rPr lang="th-TH" smtClean="0"/>
              <a:pPr/>
              <a:t>3</a:t>
            </a:fld>
            <a:endParaRPr 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ถอด</a:t>
            </a:r>
            <a:r>
              <a:rPr lang="th-TH" smtClean="0"/>
              <a:t>โฟม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D8E61-65E6-4E53-8AE6-A3F35142FB4E}" type="slidenum">
              <a:rPr lang="th-TH" smtClean="0"/>
              <a:pPr/>
              <a:t>5</a:t>
            </a:fld>
            <a:endParaRPr 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F293D-20BF-487A-BFA7-792ABC73B8A5}" type="datetimeFigureOut">
              <a:rPr lang="th-TH" smtClean="0"/>
              <a:pPr/>
              <a:t>26/11/60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5949280"/>
            <a:ext cx="7697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https://www.facebook.com/lamloeicom</a:t>
            </a:r>
            <a:endParaRPr lang="th-TH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CordiaUPC" pitchFamily="34" charset="-34"/>
                <a:cs typeface="CordiaUPC" pitchFamily="34" charset="-34"/>
              </a:rPr>
              <a:t>Xtensa</a:t>
            </a:r>
            <a:r>
              <a:rPr lang="en-US" sz="2800" dirty="0">
                <a:latin typeface="CordiaUPC" pitchFamily="34" charset="-34"/>
                <a:cs typeface="CordiaUPC" pitchFamily="34" charset="-34"/>
              </a:rPr>
              <a:t>® Dual-Core 32-bit LX6 microprocessors, up to 600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DMIPS </a:t>
            </a:r>
            <a:r>
              <a:rPr lang="en-US" sz="2800" dirty="0">
                <a:latin typeface="CordiaUPC" pitchFamily="34" charset="-34"/>
                <a:cs typeface="CordiaUPC" pitchFamily="34" charset="-34"/>
              </a:rPr>
              <a:t>clock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up </a:t>
            </a:r>
            <a:r>
              <a:rPr lang="en-US" sz="2800" dirty="0">
                <a:latin typeface="CordiaUPC" pitchFamily="34" charset="-34"/>
                <a:cs typeface="CordiaUPC" pitchFamily="34" charset="-34"/>
              </a:rPr>
              <a:t>to 240 MHz</a:t>
            </a:r>
            <a:endParaRPr lang="en-US" sz="28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2800" dirty="0">
                <a:latin typeface="CordiaUPC" pitchFamily="34" charset="-34"/>
                <a:cs typeface="CordiaUPC" pitchFamily="34" charset="-34"/>
              </a:rPr>
              <a:t>802.11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b/g/n/e/I </a:t>
            </a:r>
            <a:r>
              <a:rPr lang="en-US" sz="2800" dirty="0">
                <a:latin typeface="CordiaUPC" pitchFamily="34" charset="-34"/>
                <a:cs typeface="CordiaUPC" pitchFamily="34" charset="-34"/>
              </a:rPr>
              <a:t>(2.4 GHz), up to 150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Mbps</a:t>
            </a:r>
          </a:p>
          <a:p>
            <a:r>
              <a:rPr lang="en-US" sz="2800" dirty="0">
                <a:latin typeface="CordiaUPC" pitchFamily="34" charset="-34"/>
                <a:cs typeface="CordiaUPC" pitchFamily="34" charset="-34"/>
              </a:rPr>
              <a:t>Bluetooth v4.2 BR/EDR and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BLE</a:t>
            </a:r>
          </a:p>
          <a:p>
            <a:r>
              <a:rPr lang="en-US" sz="2800" dirty="0">
                <a:latin typeface="CordiaUPC" pitchFamily="34" charset="-34"/>
                <a:cs typeface="CordiaUPC" pitchFamily="34" charset="-34"/>
              </a:rPr>
              <a:t>RTC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timer</a:t>
            </a:r>
          </a:p>
          <a:p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12-bit </a:t>
            </a:r>
            <a:r>
              <a:rPr lang="en-US" sz="2800" dirty="0">
                <a:latin typeface="CordiaUPC" pitchFamily="34" charset="-34"/>
                <a:cs typeface="CordiaUPC" pitchFamily="34" charset="-34"/>
              </a:rPr>
              <a:t>SAR ADC up to 18 channels</a:t>
            </a:r>
          </a:p>
          <a:p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2 </a:t>
            </a:r>
            <a:r>
              <a:rPr lang="en-US" sz="2800" dirty="0">
                <a:latin typeface="CordiaUPC" pitchFamily="34" charset="-34"/>
                <a:cs typeface="CordiaUPC" pitchFamily="34" charset="-34"/>
              </a:rPr>
              <a:t>× 8-bit D/A converters</a:t>
            </a:r>
          </a:p>
          <a:p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10 </a:t>
            </a:r>
            <a:r>
              <a:rPr lang="en-US" sz="2800" dirty="0">
                <a:latin typeface="CordiaUPC" pitchFamily="34" charset="-34"/>
                <a:cs typeface="CordiaUPC" pitchFamily="34" charset="-34"/>
              </a:rPr>
              <a:t>× touch 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sensors</a:t>
            </a:r>
          </a:p>
          <a:p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QFN48 (6x6 mm)</a:t>
            </a:r>
            <a:endParaRPr lang="th-TH" sz="28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1760" y="404664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ESP32 FEATURE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Node32s Plus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vs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Node32s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node32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8" y="1700808"/>
            <a:ext cx="4211960" cy="2527176"/>
          </a:xfrm>
          <a:prstGeom prst="rect">
            <a:avLst/>
          </a:prstGeom>
        </p:spPr>
      </p:pic>
      <p:pic>
        <p:nvPicPr>
          <p:cNvPr id="4" name="รูปภาพ 3" descr="node32s_plu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84784"/>
            <a:ext cx="5472609" cy="3283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3848" y="4581128"/>
            <a:ext cx="1180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hts221</a:t>
            </a:r>
            <a:endParaRPr lang="th-TH" dirty="0"/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536" y="5229200"/>
            <a:ext cx="90444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dirty="0" smtClean="0"/>
              <a:t> ตัววัดค่าอุณหภูมิอยู่บนบอร์ด</a:t>
            </a:r>
          </a:p>
          <a:p>
            <a:pPr>
              <a:buFont typeface="Arial" pitchFamily="34" charset="0"/>
              <a:buChar char="•"/>
            </a:pPr>
            <a:r>
              <a:rPr lang="th-TH" dirty="0" smtClean="0"/>
              <a:t> ทำให้ค่าที่วัดได้รวมอุณหภูมิบอร์ดรวมไปด้วย มีผลให้ความชื้นต่ำ และอุณหภูมิสูง กว่าปกติ</a:t>
            </a:r>
            <a:endParaRPr lang="th-TH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node32s.white-cro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304800"/>
            <a:ext cx="8839200" cy="6248400"/>
          </a:xfrm>
          <a:prstGeom prst="rect">
            <a:avLst/>
          </a:prstGeom>
        </p:spPr>
      </p:pic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Reverse Pin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Input only – 36, 39, 34, 35 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Not Used – 6, 7, 8, 9, 10, 11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IO Special – 0, 2, 15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top.svg.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0"/>
            <a:ext cx="349452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7904" y="188640"/>
            <a:ext cx="5527475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th-TH" sz="3600" b="1" dirty="0" smtClean="0">
                <a:latin typeface="CordiaUPC" pitchFamily="34" charset="-34"/>
                <a:cs typeface="CordiaUPC" pitchFamily="34" charset="-34"/>
              </a:rPr>
              <a:t>รองรับ </a:t>
            </a: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esp-wroom-32 </a:t>
            </a:r>
            <a:r>
              <a:rPr lang="th-TH" sz="3600" b="1" dirty="0" smtClean="0">
                <a:latin typeface="CordiaUPC" pitchFamily="34" charset="-34"/>
                <a:cs typeface="CordiaUPC" pitchFamily="34" charset="-34"/>
              </a:rPr>
              <a:t>และ </a:t>
            </a: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esp-32s</a:t>
            </a:r>
          </a:p>
          <a:p>
            <a:pPr marL="514350" indent="-514350">
              <a:buAutoNum type="arabicPeriod"/>
            </a:pPr>
            <a:r>
              <a:rPr lang="th-TH" sz="3600" b="1" dirty="0" smtClean="0">
                <a:latin typeface="CordiaUPC" pitchFamily="34" charset="-34"/>
                <a:cs typeface="CordiaUPC" pitchFamily="34" charset="-34"/>
              </a:rPr>
              <a:t>กว้างยาว 19 </a:t>
            </a: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pin * 10 pin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JST 2mm 2pin connector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PTC Fuse 500mA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Micro </a:t>
            </a:r>
            <a:r>
              <a:rPr lang="en-US" sz="3600" b="1" dirty="0" err="1" smtClean="0">
                <a:latin typeface="CordiaUPC" pitchFamily="34" charset="-34"/>
                <a:cs typeface="CordiaUPC" pitchFamily="34" charset="-34"/>
              </a:rPr>
              <a:t>usb</a:t>
            </a: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 FT231XS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Hts221 – temp &amp; humidity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Ap2112 – Voltage regulator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Mcp73831 – charge battery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Mmdt3904 – dual transistor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Manual button – EN &amp; io0</a:t>
            </a:r>
          </a:p>
          <a:p>
            <a:pPr marL="514350" indent="-514350">
              <a:buAutoNum type="arabicPeriod"/>
            </a:pPr>
            <a:r>
              <a:rPr lang="en-US" sz="3600" b="1" dirty="0" smtClean="0">
                <a:latin typeface="CordiaUPC" pitchFamily="34" charset="-34"/>
                <a:cs typeface="CordiaUPC" pitchFamily="34" charset="-34"/>
              </a:rPr>
              <a:t>Crystal 32.768khz 26H</a:t>
            </a:r>
            <a:endParaRPr lang="en-US" sz="3600" b="1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1-10_23544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980728"/>
            <a:ext cx="8379080" cy="5657669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CordiaUPC" pitchFamily="34" charset="-34"/>
                <a:cs typeface="CordiaUPC" pitchFamily="34" charset="-34"/>
              </a:rPr>
              <a:t>Node32s - Schematic</a:t>
            </a:r>
            <a:endParaRPr lang="th-TH" sz="60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top.svg.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88640"/>
            <a:ext cx="1490417" cy="2924944"/>
          </a:xfrm>
          <a:prstGeom prst="rect">
            <a:avLst/>
          </a:prstGeom>
        </p:spPr>
      </p:pic>
      <p:pic>
        <p:nvPicPr>
          <p:cNvPr id="5" name="รูปภาพ 4" descr="bottom.svg.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188640"/>
            <a:ext cx="1523810" cy="2990476"/>
          </a:xfrm>
          <a:prstGeom prst="rect">
            <a:avLst/>
          </a:prstGeom>
        </p:spPr>
      </p:pic>
      <p:pic>
        <p:nvPicPr>
          <p:cNvPr id="6" name="รูปภาพ 5" descr="tss.svg.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9912" y="188640"/>
            <a:ext cx="1523810" cy="2860953"/>
          </a:xfrm>
          <a:prstGeom prst="rect">
            <a:avLst/>
          </a:prstGeom>
        </p:spPr>
      </p:pic>
      <p:pic>
        <p:nvPicPr>
          <p:cNvPr id="7" name="รูปภาพ 6" descr="bss.svg.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0112" y="188640"/>
            <a:ext cx="1523810" cy="2860953"/>
          </a:xfrm>
          <a:prstGeom prst="rect">
            <a:avLst/>
          </a:prstGeom>
        </p:spPr>
      </p:pic>
      <p:pic>
        <p:nvPicPr>
          <p:cNvPr id="8" name="รูปภาพ 7" descr="tcu.svg.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0312" y="188640"/>
            <a:ext cx="1523810" cy="2895238"/>
          </a:xfrm>
          <a:prstGeom prst="rect">
            <a:avLst/>
          </a:prstGeom>
        </p:spPr>
      </p:pic>
      <p:pic>
        <p:nvPicPr>
          <p:cNvPr id="9" name="รูปภาพ 8" descr="bcu.svg.m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5536" y="3429000"/>
            <a:ext cx="1523810" cy="2927619"/>
          </a:xfrm>
          <a:prstGeom prst="rect">
            <a:avLst/>
          </a:prstGeom>
        </p:spPr>
      </p:pic>
      <p:pic>
        <p:nvPicPr>
          <p:cNvPr id="10" name="รูปภาพ 9" descr="tsm.svg.m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3728" y="3501008"/>
            <a:ext cx="1523810" cy="2927619"/>
          </a:xfrm>
          <a:prstGeom prst="rect">
            <a:avLst/>
          </a:prstGeom>
        </p:spPr>
      </p:pic>
      <p:pic>
        <p:nvPicPr>
          <p:cNvPr id="11" name="รูปภาพ 10" descr="bsm.svg.m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920" y="3501008"/>
            <a:ext cx="1523810" cy="2927619"/>
          </a:xfrm>
          <a:prstGeom prst="rect">
            <a:avLst/>
          </a:prstGeom>
        </p:spPr>
      </p:pic>
      <p:pic>
        <p:nvPicPr>
          <p:cNvPr id="12" name="รูปภาพ 11" descr="drl.svg.m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2120" y="3501008"/>
            <a:ext cx="1523810" cy="3000000"/>
          </a:xfrm>
          <a:prstGeom prst="rect">
            <a:avLst/>
          </a:prstGeom>
        </p:spPr>
      </p:pic>
      <p:pic>
        <p:nvPicPr>
          <p:cNvPr id="13" name="รูปภาพ 12" descr="out.svg.m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0312" y="3501008"/>
            <a:ext cx="1523810" cy="2990476"/>
          </a:xfrm>
          <a:prstGeom prst="rect">
            <a:avLst/>
          </a:prstGeom>
        </p:spPr>
      </p:pic>
      <p:sp>
        <p:nvSpPr>
          <p:cNvPr id="1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CordiaUPC" pitchFamily="34" charset="-34"/>
                <a:cs typeface="CordiaUPC" pitchFamily="34" charset="-34"/>
              </a:rPr>
              <a:t>Node32s - Gerber</a:t>
            </a:r>
            <a:endParaRPr lang="th-TH" sz="6000" b="1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14972018_10157836487285294_1100376807_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CordiaUPC" pitchFamily="34" charset="-34"/>
                <a:cs typeface="CordiaUPC" pitchFamily="34" charset="-34"/>
              </a:rPr>
              <a:t>ESP-NESEMU prototype</a:t>
            </a:r>
            <a:endParaRPr lang="th-TH" sz="60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7-01-12_20175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1340768"/>
            <a:ext cx="5323810" cy="4838096"/>
          </a:xfrm>
          <a:prstGeom prst="rect">
            <a:avLst/>
          </a:prstGeom>
        </p:spPr>
      </p:pic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52320" y="6165304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err="1" smtClean="0"/>
              <a:t>ฟอร์จูน</a:t>
            </a:r>
            <a:r>
              <a:rPr lang="th-TH" dirty="0" smtClean="0"/>
              <a:t>ชั้น 4</a:t>
            </a:r>
            <a:endParaRPr lang="th-TH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CordiaUPC" pitchFamily="34" charset="-34"/>
                <a:cs typeface="CordiaUPC" pitchFamily="34" charset="-34"/>
              </a:rPr>
              <a:t>จุดเด่น </a:t>
            </a:r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Node32s</a:t>
            </a:r>
            <a:endParaRPr lang="th-TH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สามารถต่อ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ได้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ราคาถูก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และใช้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เขียนโปรแกรมได้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908720"/>
            <a:ext cx="8229600" cy="4752528"/>
          </a:xfrm>
        </p:spPr>
        <p:txBody>
          <a:bodyPr>
            <a:noAutofit/>
          </a:bodyPr>
          <a:lstStyle/>
          <a:p>
            <a:r>
              <a:rPr lang="th-TH" sz="8000" b="1" dirty="0" err="1" smtClean="0">
                <a:latin typeface="CordiaUPC" pitchFamily="34" charset="-34"/>
                <a:cs typeface="CordiaUPC" pitchFamily="34" charset="-34"/>
              </a:rPr>
              <a:t>คอร์</a:t>
            </a:r>
            <a:r>
              <a:rPr lang="th-TH" sz="8000" b="1" dirty="0" smtClean="0">
                <a:latin typeface="CordiaUPC" pitchFamily="34" charset="-34"/>
                <a:cs typeface="CordiaUPC" pitchFamily="34" charset="-34"/>
              </a:rPr>
              <a:t>สอบรม</a:t>
            </a: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8000" b="1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>Node32s Plus </a:t>
            </a:r>
            <a:r>
              <a:rPr lang="en-US" sz="8000" b="1" dirty="0" err="1" smtClean="0">
                <a:latin typeface="CordiaUPC" pitchFamily="34" charset="-34"/>
                <a:cs typeface="CordiaUPC" pitchFamily="34" charset="-34"/>
              </a:rPr>
              <a:t>Netpie</a:t>
            </a: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8000" b="1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8000" b="1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8000" b="1" dirty="0" smtClean="0">
                <a:latin typeface="CordiaUPC" pitchFamily="34" charset="-34"/>
                <a:cs typeface="CordiaUPC" pitchFamily="34" charset="-34"/>
              </a:rPr>
              <a:t> IDE Basic</a:t>
            </a:r>
            <a:br>
              <a:rPr lang="en-US" sz="8000" b="1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8000" b="1" dirty="0" smtClean="0">
                <a:latin typeface="CordiaUPC" pitchFamily="34" charset="-34"/>
                <a:cs typeface="CordiaUPC" pitchFamily="34" charset="-34"/>
              </a:rPr>
              <a:t>ขั้นพื้นฐาน</a:t>
            </a:r>
            <a:endParaRPr lang="th-TH" sz="8000" b="1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วิธีติดตั้ง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Install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Install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SCM</a:t>
            </a:r>
          </a:p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GUI, source, target &gt; clone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Double click get.exe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29600" cy="1143000"/>
          </a:xfrm>
        </p:spPr>
        <p:txBody>
          <a:bodyPr>
            <a:no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ดาวน์โหลดและติดตั้งไฟล์ที่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48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https://www.arduino.cc/en/Main/Software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  <p:pic>
        <p:nvPicPr>
          <p:cNvPr id="7" name="รูปภาพ 6" descr="2017-11-24_1902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523" y="2258000"/>
            <a:ext cx="8322933" cy="43553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229600" cy="1143000"/>
          </a:xfrm>
        </p:spPr>
        <p:txBody>
          <a:bodyPr>
            <a:no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ดาวน์โหลดและติดตั้งไฟล์ที่</a:t>
            </a: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48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4800" dirty="0" smtClean="0">
                <a:latin typeface="CordiaUPC" pitchFamily="34" charset="-34"/>
                <a:cs typeface="CordiaUPC" pitchFamily="34" charset="-34"/>
              </a:rPr>
              <a:t>https://git-scm.com/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624" y="2348880"/>
            <a:ext cx="8836864" cy="347129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เนื้อหา 2"/>
          <p:cNvSpPr>
            <a:spLocks noGrp="1"/>
          </p:cNvSpPr>
          <p:nvPr>
            <p:ph idx="1"/>
          </p:nvPr>
        </p:nvSpPr>
        <p:spPr>
          <a:xfrm>
            <a:off x="0" y="2420888"/>
            <a:ext cx="9144000" cy="4032448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Gui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Select Clone Existing Repository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Source: https://github.com/espressif/arduino-esp32.git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Target: C:/Users/[YOUR_USER_NAME]/Documents/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/hardware/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espressif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/esp32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Click Clone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Open C:\Users\[YOUR_USER_NAME]\Documents\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\hardware\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espressif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\esp32\tools and double-click get.exe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0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260648"/>
            <a:ext cx="5991225" cy="26384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updated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>
            <a:spLocks noGrp="1"/>
          </p:cNvSpPr>
          <p:nvPr>
            <p:ph idx="1"/>
          </p:nvPr>
        </p:nvSpPr>
        <p:spPr>
          <a:xfrm>
            <a:off x="395536" y="3573017"/>
            <a:ext cx="8229600" cy="2952328"/>
          </a:xfrm>
        </p:spPr>
        <p:txBody>
          <a:bodyPr/>
          <a:lstStyle/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CMD</a:t>
            </a:r>
          </a:p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cd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C:\Users\[YOUR_USER_NAME]\Documents\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\hardware\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espressif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\esp32</a:t>
            </a:r>
          </a:p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git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pull origin master</a:t>
            </a:r>
          </a:p>
          <a:p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0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484784"/>
            <a:ext cx="6981825" cy="1905000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โฟลเดอร์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งานเอกสาร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C:\Users \[YOUR_USER_NAME]\Documents\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endParaRPr lang="th-TH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โฟลเดอร์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C:\Program Files (x86)\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C:\Users\[YOUR_USER_NAME]\AppData\Local\Arduino15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91440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Tools &gt; Board: “Node32s”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0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772816"/>
            <a:ext cx="3571875" cy="347662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5661248"/>
            <a:ext cx="4219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***จะต้องเห็นทั้ง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Board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และ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Port***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Break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พัก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15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นาที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หน้าจอ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836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060848"/>
            <a:ext cx="8712968" cy="4646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1484784"/>
            <a:ext cx="3169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เปิดโปรแกรม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เมนูลัด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22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700808"/>
            <a:ext cx="6525721" cy="1440160"/>
          </a:xfrm>
          <a:prstGeom prst="rect">
            <a:avLst/>
          </a:prstGeom>
        </p:spPr>
      </p:pic>
      <p:pic>
        <p:nvPicPr>
          <p:cNvPr id="5" name="รูปภาพ 4" descr="2017-11-24_1922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296" y="1700808"/>
            <a:ext cx="1584176" cy="1478568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จุดประสงค์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ผู้เข้าอบรมสามารถเขียน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ลงบน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Node32s </a:t>
            </a:r>
            <a:endParaRPr lang="th-TH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สามารถเชื่อมต่อ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netpie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ได้</a:t>
            </a: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395536" y="37890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เอกสาร</a:t>
            </a:r>
            <a:r>
              <a:rPr lang="th-TH" sz="4800" b="1" dirty="0" err="1" smtClean="0">
                <a:latin typeface="CordiaUPC" pitchFamily="34" charset="-34"/>
                <a:ea typeface="+mj-ea"/>
                <a:cs typeface="CordiaUPC" pitchFamily="34" charset="-34"/>
              </a:rPr>
              <a:t>คอร์</a:t>
            </a:r>
            <a:r>
              <a:rPr lang="th-TH" sz="4800" b="1" dirty="0" smtClean="0">
                <a:latin typeface="CordiaUPC" pitchFamily="34" charset="-34"/>
                <a:ea typeface="+mj-ea"/>
                <a:cs typeface="CordiaUPC" pitchFamily="34" charset="-34"/>
              </a:rPr>
              <a:t>สอบรมนี้ สามารถดาวน์โหลดได้ที่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5" name="ตัวยึดเนื้อหา 2"/>
          <p:cNvSpPr txBox="1">
            <a:spLocks/>
          </p:cNvSpPr>
          <p:nvPr/>
        </p:nvSpPr>
        <p:spPr>
          <a:xfrm>
            <a:off x="467544" y="4725144"/>
            <a:ext cx="8229600" cy="175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https://github.com/lamloei/present</a:t>
            </a:r>
            <a:endParaRPr kumimoji="0" lang="th-TH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3728" y="5877272"/>
            <a:ext cx="5860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*** </a:t>
            </a:r>
            <a:r>
              <a:rPr lang="th-TH" sz="4000" dirty="0" err="1" smtClean="0">
                <a:latin typeface="CordiaUPC" pitchFamily="34" charset="-34"/>
                <a:cs typeface="CordiaUPC" pitchFamily="34" charset="-34"/>
              </a:rPr>
              <a:t>คอร์</a:t>
            </a:r>
            <a:r>
              <a:rPr lang="th-TH" sz="4000" dirty="0" smtClean="0">
                <a:latin typeface="CordiaUPC" pitchFamily="34" charset="-34"/>
                <a:cs typeface="CordiaUPC" pitchFamily="34" charset="-34"/>
              </a:rPr>
              <a:t>สอบรมนี้เหมาะสมกับผู้เริ่มต้น ***</a:t>
            </a:r>
            <a:endParaRPr lang="th-TH" sz="40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2296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เมนูต่างๆ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833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88640"/>
            <a:ext cx="1857143" cy="3047619"/>
          </a:xfrm>
          <a:prstGeom prst="rect">
            <a:avLst/>
          </a:prstGeom>
        </p:spPr>
      </p:pic>
      <p:pic>
        <p:nvPicPr>
          <p:cNvPr id="5" name="รูปภาพ 4" descr="2017-11-24_1833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5816" y="1484784"/>
            <a:ext cx="3200000" cy="4171429"/>
          </a:xfrm>
          <a:prstGeom prst="rect">
            <a:avLst/>
          </a:prstGeom>
        </p:spPr>
      </p:pic>
      <p:pic>
        <p:nvPicPr>
          <p:cNvPr id="6" name="รูปภาพ 5" descr="2017-11-24_18340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0192" y="188640"/>
            <a:ext cx="2533334" cy="1800000"/>
          </a:xfrm>
          <a:prstGeom prst="rect">
            <a:avLst/>
          </a:prstGeom>
        </p:spPr>
      </p:pic>
      <p:pic>
        <p:nvPicPr>
          <p:cNvPr id="7" name="รูปภาพ 6" descr="2017-11-24_183428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3356992"/>
            <a:ext cx="2619048" cy="3238095"/>
          </a:xfrm>
          <a:prstGeom prst="rect">
            <a:avLst/>
          </a:prstGeom>
        </p:spPr>
      </p:pic>
      <p:pic>
        <p:nvPicPr>
          <p:cNvPr id="8" name="รูปภาพ 7" descr="2017-11-24_18344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0192" y="3286571"/>
            <a:ext cx="2514286" cy="35714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Preferences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16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124744"/>
            <a:ext cx="6408712" cy="5389936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Sketch &gt; Include Library &gt; Manage Libraries…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18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988840"/>
            <a:ext cx="7619048" cy="428571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Tools &gt; Board: &gt; Board Manager…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924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844824"/>
            <a:ext cx="7619048" cy="428571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8123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01.Basics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BareMinimum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  <p:pic>
        <p:nvPicPr>
          <p:cNvPr id="6" name="รูปภาพ 5" descr="08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700808"/>
            <a:ext cx="5105400" cy="2247900"/>
          </a:xfrm>
          <a:prstGeom prst="rect">
            <a:avLst/>
          </a:prstGeom>
        </p:spPr>
      </p:pic>
      <p:pic>
        <p:nvPicPr>
          <p:cNvPr id="7" name="รูปภาพ 6" descr="09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4286250"/>
            <a:ext cx="3371850" cy="257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3968" y="4293096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void setup() {} 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ทำงานครั้งเดียว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void loop() {}   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ทำงานวนลูป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81236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01.Basics &gt; Blink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0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340768"/>
            <a:ext cx="5095875" cy="2924175"/>
          </a:xfrm>
          <a:prstGeom prst="rect">
            <a:avLst/>
          </a:prstGeom>
        </p:spPr>
      </p:pic>
      <p:pic>
        <p:nvPicPr>
          <p:cNvPr id="6" name="รูปภาพ 5" descr="06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4437112"/>
            <a:ext cx="5781675" cy="2209800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1412776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LED_BUILTIN = 2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3429000"/>
            <a:ext cx="24593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ลองเปลี่ยนค่า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delay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Upload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ดูความเปลี่ยนแปลง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63688" y="332656"/>
            <a:ext cx="7112968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Documents\</a:t>
            </a:r>
            <a:r>
              <a:rPr lang="en-US" sz="4000" b="1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\hardware\</a:t>
            </a:r>
            <a:r>
              <a:rPr lang="en-US" sz="4000" b="1" dirty="0" err="1" smtClean="0">
                <a:latin typeface="CordiaUPC" pitchFamily="34" charset="-34"/>
                <a:cs typeface="CordiaUPC" pitchFamily="34" charset="-34"/>
              </a:rPr>
              <a:t>espressif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\esp32\variants\node32s\</a:t>
            </a:r>
            <a:r>
              <a:rPr lang="en-US" sz="4000" b="1" dirty="0" err="1" smtClean="0">
                <a:latin typeface="CordiaUPC" pitchFamily="34" charset="-34"/>
                <a:cs typeface="CordiaUPC" pitchFamily="34" charset="-34"/>
              </a:rPr>
              <a:t>pins_arduino.h</a:t>
            </a:r>
            <a:endParaRPr lang="th-TH" sz="40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547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1556792"/>
            <a:ext cx="5317872" cy="504056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edcsoftwareFa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052736"/>
            <a:ext cx="8039100" cy="5400675"/>
          </a:xfrm>
          <a:prstGeom prst="rect">
            <a:avLst/>
          </a:prstGeom>
        </p:spPr>
      </p:pic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1835696" y="0"/>
            <a:ext cx="73083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File &gt; Examples &gt; ESP32 &gt; </a:t>
            </a:r>
            <a:r>
              <a:rPr kumimoji="0" 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AnalogOut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 &gt; </a:t>
            </a:r>
            <a:r>
              <a:rPr kumimoji="0" 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LEDCSoftwareFade</a:t>
            </a:r>
            <a:endParaRPr kumimoji="0" lang="th-TH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5-04_234125.jpg"/>
          <p:cNvPicPr>
            <a:picLocks noChangeAspect="1"/>
          </p:cNvPicPr>
          <p:nvPr/>
        </p:nvPicPr>
        <p:blipFill>
          <a:blip r:embed="rId2" cstate="print"/>
          <a:srcRect r="44679"/>
          <a:stretch>
            <a:fillRect/>
          </a:stretch>
        </p:blipFill>
        <p:spPr>
          <a:xfrm>
            <a:off x="2843808" y="188640"/>
            <a:ext cx="4752528" cy="4578385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5013176"/>
            <a:ext cx="7812360" cy="11430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CordiaUPC" pitchFamily="34" charset="-34"/>
                <a:cs typeface="CordiaUPC" pitchFamily="34" charset="-34"/>
              </a:rPr>
              <a:t>#define LEDC_BASE_FREQ     15000</a:t>
            </a:r>
            <a:br>
              <a:rPr lang="en-US" dirty="0" smtClean="0">
                <a:latin typeface="CordiaUPC" pitchFamily="34" charset="-34"/>
                <a:cs typeface="CordiaUPC" pitchFamily="34" charset="-34"/>
              </a:rPr>
            </a:br>
            <a:r>
              <a:rPr lang="en-US" dirty="0" smtClean="0">
                <a:latin typeface="CordiaUPC" pitchFamily="34" charset="-34"/>
                <a:cs typeface="CordiaUPC" pitchFamily="34" charset="-34"/>
              </a:rPr>
              <a:t>#define LED_PIN            2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5-04_2347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556792"/>
            <a:ext cx="7429500" cy="2476500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260648"/>
            <a:ext cx="7812360" cy="11430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02.Digital &gt; Button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611560" y="4077072"/>
            <a:ext cx="7812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const </a:t>
            </a:r>
            <a:r>
              <a:rPr lang="en-US" sz="4000" dirty="0" err="1" smtClean="0">
                <a:latin typeface="CordiaUPC" pitchFamily="34" charset="-34"/>
                <a:ea typeface="+mj-ea"/>
                <a:cs typeface="CordiaUPC" pitchFamily="34" charset="-34"/>
              </a:rPr>
              <a:t>int</a:t>
            </a: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lang="en-US" sz="4000" dirty="0" err="1" smtClean="0">
                <a:latin typeface="CordiaUPC" pitchFamily="34" charset="-34"/>
                <a:ea typeface="+mj-ea"/>
                <a:cs typeface="CordiaUPC" pitchFamily="34" charset="-34"/>
              </a:rPr>
              <a:t>buttonPin</a:t>
            </a: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 = 0;</a:t>
            </a:r>
          </a:p>
          <a:p>
            <a:pPr lvl="0">
              <a:spcBef>
                <a:spcPct val="0"/>
              </a:spcBef>
            </a:pP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const </a:t>
            </a:r>
            <a:r>
              <a:rPr lang="en-US" sz="4000" dirty="0" err="1" smtClean="0">
                <a:latin typeface="CordiaUPC" pitchFamily="34" charset="-34"/>
                <a:ea typeface="+mj-ea"/>
                <a:cs typeface="CordiaUPC" pitchFamily="34" charset="-34"/>
              </a:rPr>
              <a:t>int</a:t>
            </a: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 </a:t>
            </a:r>
            <a:r>
              <a:rPr lang="en-US" sz="4000" dirty="0" err="1" smtClean="0">
                <a:latin typeface="CordiaUPC" pitchFamily="34" charset="-34"/>
                <a:ea typeface="+mj-ea"/>
                <a:cs typeface="CordiaUPC" pitchFamily="34" charset="-34"/>
              </a:rPr>
              <a:t>ledPin</a:t>
            </a:r>
            <a:r>
              <a:rPr lang="en-US" sz="4000" dirty="0" smtClean="0">
                <a:latin typeface="CordiaUPC" pitchFamily="34" charset="-34"/>
                <a:ea typeface="+mj-ea"/>
                <a:cs typeface="CordiaUPC" pitchFamily="34" charset="-34"/>
              </a:rPr>
              <a:t> =  2; </a:t>
            </a:r>
            <a:endParaRPr kumimoji="0" lang="th-TH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8" name="ชื่อเรื่อง 1"/>
          <p:cNvSpPr txBox="1">
            <a:spLocks/>
          </p:cNvSpPr>
          <p:nvPr/>
        </p:nvSpPr>
        <p:spPr>
          <a:xfrm>
            <a:off x="611560" y="5373216"/>
            <a:ext cx="7812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000" b="1" dirty="0" smtClean="0">
                <a:latin typeface="CordiaUPC" pitchFamily="34" charset="-34"/>
                <a:ea typeface="+mj-ea"/>
                <a:cs typeface="CordiaUPC" pitchFamily="34" charset="-34"/>
              </a:rPr>
              <a:t>กดปุ่มไฟสว่าง ปล่อยปุ่มไฟดับ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กำหนดการ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11 – intro &amp; install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12 – basic input output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13 – lunch break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14 – adv IO  touch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15 – sensor</a:t>
            </a: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16 – 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ble</a:t>
            </a: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 simple &amp; connect 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 &amp; temp &amp; 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humi</a:t>
            </a:r>
            <a:endParaRPr lang="en-US" sz="36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17 – connect 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netpie</a:t>
            </a:r>
            <a:endParaRPr lang="en-US" sz="3600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 (15นาที)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ให้ กดปุ่มไฟดับ ปล่อยปุ่มไฟสว่าง 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Serial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5733256"/>
            <a:ext cx="36118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พิมพ์คำสั่ง</a:t>
            </a:r>
          </a:p>
          <a:p>
            <a:r>
              <a:rPr lang="th-TH" dirty="0" smtClean="0"/>
              <a:t>ปรับค่า </a:t>
            </a:r>
            <a:r>
              <a:rPr lang="en-US" dirty="0" smtClean="0"/>
              <a:t>Serial </a:t>
            </a:r>
            <a:r>
              <a:rPr lang="th-TH" dirty="0" smtClean="0"/>
              <a:t>115200 ให้ตรงกัน</a:t>
            </a:r>
            <a:endParaRPr lang="th-TH" dirty="0"/>
          </a:p>
        </p:txBody>
      </p:sp>
      <p:pic>
        <p:nvPicPr>
          <p:cNvPr id="7" name="รูปภาพ 6" descr="2017-11-24_22432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188640"/>
            <a:ext cx="4891013" cy="583264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สรุปขั้นตอน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File &gt; Examples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ปรับค่า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Upload Program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สังเกตความเปลี่ยนแปลง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แบบฝึกหัด 30 นาที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เลือก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File &gt; Example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ปรับค่า และสังเกตความเปลี่ยนแปลง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จงอธิบายตัวอย่างนั้น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Lunch Break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60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นาที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File &gt; Examples &gt; ESP32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ChipID</a:t>
            </a:r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GetChipID</a:t>
            </a:r>
            <a:endParaRPr lang="th-TH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22193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556792"/>
            <a:ext cx="7371429" cy="4819048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91680" y="274638"/>
            <a:ext cx="699512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File &gt; Examples &gt; ESP32 &gt; Touch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TouchRead</a:t>
            </a:r>
            <a:endParaRPr lang="th-TH" dirty="0"/>
          </a:p>
        </p:txBody>
      </p:sp>
      <p:pic>
        <p:nvPicPr>
          <p:cNvPr id="4" name="รูปภาพ 3" descr="2017-11-25_0030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204864"/>
            <a:ext cx="7380953" cy="407619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35516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File &gt; Examples &gt; ESP32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DeepSleep</a:t>
            </a:r>
            <a:r>
              <a:rPr lang="en-US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b="1" dirty="0" err="1" smtClean="0">
                <a:latin typeface="CordiaUPC" pitchFamily="34" charset="-34"/>
                <a:cs typeface="CordiaUPC" pitchFamily="34" charset="-34"/>
              </a:rPr>
              <a:t>TimerWakeUp</a:t>
            </a:r>
            <a:endParaRPr lang="th-TH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5_0023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556792"/>
            <a:ext cx="7095186" cy="4868766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923112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 &gt; ESP32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HallSensor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2228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523" y="1533762"/>
            <a:ext cx="7380953" cy="37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600" y="5733256"/>
            <a:ext cx="2888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CordiaUPC" pitchFamily="34" charset="-34"/>
                <a:cs typeface="CordiaUPC" pitchFamily="34" charset="-34"/>
              </a:rPr>
              <a:t>ปรับ </a:t>
            </a:r>
            <a:r>
              <a:rPr lang="en-US" sz="4400" dirty="0" smtClean="0">
                <a:latin typeface="CordiaUPC" pitchFamily="34" charset="-34"/>
                <a:cs typeface="CordiaUPC" pitchFamily="34" charset="-34"/>
              </a:rPr>
              <a:t>Serial 9600</a:t>
            </a:r>
            <a:endParaRPr lang="th-TH" sz="44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5-05_0014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92401"/>
            <a:ext cx="4062255" cy="4960638"/>
          </a:xfrm>
          <a:prstGeom prst="rect">
            <a:avLst/>
          </a:prstGeom>
        </p:spPr>
      </p:pic>
      <p:pic>
        <p:nvPicPr>
          <p:cNvPr id="5" name="รูปภาพ 4" descr="18336881_1927361610876754_1511387468_n.jpg"/>
          <p:cNvPicPr>
            <a:picLocks noChangeAspect="1"/>
          </p:cNvPicPr>
          <p:nvPr/>
        </p:nvPicPr>
        <p:blipFill>
          <a:blip r:embed="rId3" cstate="print"/>
          <a:srcRect b="21509"/>
          <a:stretch>
            <a:fillRect/>
          </a:stretch>
        </p:blipFill>
        <p:spPr>
          <a:xfrm>
            <a:off x="5364088" y="1628800"/>
            <a:ext cx="2941425" cy="4104456"/>
          </a:xfrm>
          <a:prstGeom prst="rect">
            <a:avLst/>
          </a:prstGeom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260648"/>
            <a:ext cx="7596336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000" b="1" dirty="0" err="1" smtClean="0">
                <a:latin typeface="CordiaUPC" pitchFamily="34" charset="-34"/>
                <a:cs typeface="CordiaUPC" pitchFamily="34" charset="-34"/>
              </a:rPr>
              <a:t>SimpleBLE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000" b="1" dirty="0" err="1" smtClean="0">
                <a:latin typeface="CordiaUPC" pitchFamily="34" charset="-34"/>
                <a:cs typeface="CordiaUPC" pitchFamily="34" charset="-34"/>
              </a:rPr>
              <a:t>SimpleBleDevice</a:t>
            </a:r>
            <a:endParaRPr lang="th-TH" sz="40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พื้นฐาน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tools_node32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420888"/>
            <a:ext cx="3999121" cy="4032448"/>
          </a:xfrm>
          <a:prstGeom prst="rect">
            <a:avLst/>
          </a:prstGeom>
        </p:spPr>
      </p:pic>
      <p:pic>
        <p:nvPicPr>
          <p:cNvPr id="5" name="รูปภาพ 4" descr="lamloei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2492896"/>
            <a:ext cx="46570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* ต้องถอด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โฟม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ดำ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เสียบสาย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usb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บอร์ด ต่อเข้าคอม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จะต้องเห็น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COM port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ถ้ายังไม่ได้ติดตั้งโปรแกรมให้ข้ามไปติดตั้ง</a:t>
            </a:r>
          </a:p>
          <a:p>
            <a:pPr marL="514350" indent="-514350">
              <a:buAutoNum type="arabicPeriod"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ที่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ไปที่เมนู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Tools</a:t>
            </a:r>
          </a:p>
          <a:p>
            <a:pPr marL="514350" indent="-514350"/>
            <a:r>
              <a:rPr lang="th-TH" dirty="0" smtClean="0">
                <a:latin typeface="CordiaUPC" pitchFamily="34" charset="-34"/>
                <a:cs typeface="CordiaUPC" pitchFamily="34" charset="-34"/>
              </a:rPr>
              <a:t>จะต้องเห็น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Board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กับ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Port</a:t>
            </a:r>
          </a:p>
          <a:p>
            <a:pPr marL="514350" indent="-514350"/>
            <a:endParaRPr lang="en-US" dirty="0" smtClean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0" y="1412776"/>
            <a:ext cx="44999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diaUPC" pitchFamily="34" charset="-34"/>
                <a:ea typeface="+mj-ea"/>
                <a:cs typeface="CordiaUPC" pitchFamily="34" charset="-34"/>
              </a:rPr>
              <a:t>Tools &gt; Board: “Node32s”</a:t>
            </a:r>
            <a:endParaRPr kumimoji="0" lang="th-TH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3968" y="594928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1. สมัครสมาชิก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Netpie.io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5-05_0021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969640"/>
            <a:ext cx="4892006" cy="5888360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1547664" y="0"/>
            <a:ext cx="781236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000" b="1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000" b="1" dirty="0" err="1" smtClean="0">
                <a:latin typeface="CordiaUPC" pitchFamily="34" charset="-34"/>
                <a:cs typeface="CordiaUPC" pitchFamily="34" charset="-34"/>
              </a:rPr>
              <a:t>WiFiScan</a:t>
            </a:r>
            <a:endParaRPr lang="th-TH" sz="40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WiFi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SimpleWiFiServer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23174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340768"/>
            <a:ext cx="8542858" cy="4971429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179512" y="188640"/>
            <a:ext cx="8229600" cy="61206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h-TH" sz="2800" dirty="0" smtClean="0">
                <a:latin typeface="CordiaUPC" pitchFamily="34" charset="-34"/>
                <a:cs typeface="CordiaUPC" pitchFamily="34" charset="-34"/>
              </a:rPr>
              <a:t>ปรับ</a:t>
            </a:r>
          </a:p>
          <a:p>
            <a:pPr>
              <a:buNone/>
            </a:pP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const char* </a:t>
            </a:r>
            <a:r>
              <a:rPr lang="en-US" sz="2800" dirty="0" err="1" smtClean="0">
                <a:latin typeface="CordiaUPC" pitchFamily="34" charset="-34"/>
                <a:cs typeface="CordiaUPC" pitchFamily="34" charset="-34"/>
              </a:rPr>
              <a:t>ssid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     = "</a:t>
            </a:r>
            <a:r>
              <a:rPr lang="en-US" sz="2800" dirty="0" err="1" smtClean="0">
                <a:latin typeface="CordiaUPC" pitchFamily="34" charset="-34"/>
                <a:cs typeface="CordiaUPC" pitchFamily="34" charset="-34"/>
              </a:rPr>
              <a:t>lamloeiWIFI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";</a:t>
            </a:r>
          </a:p>
          <a:p>
            <a:pPr>
              <a:buNone/>
            </a:pP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const char* password = "123456789";</a:t>
            </a:r>
            <a:endParaRPr lang="th-TH" sz="28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endParaRPr lang="th-TH" sz="28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sz="2800" dirty="0" err="1" smtClean="0">
                <a:latin typeface="CordiaUPC" pitchFamily="34" charset="-34"/>
                <a:cs typeface="CordiaUPC" pitchFamily="34" charset="-34"/>
              </a:rPr>
              <a:t>pinMode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(2, OUTPUT);</a:t>
            </a:r>
          </a:p>
          <a:p>
            <a:pPr>
              <a:buNone/>
            </a:pPr>
            <a:endParaRPr lang="en-US" sz="2800" dirty="0" smtClean="0">
              <a:latin typeface="CordiaUPC" pitchFamily="34" charset="-34"/>
              <a:cs typeface="CordiaUPC" pitchFamily="34" charset="-34"/>
            </a:endParaRPr>
          </a:p>
          <a:p>
            <a:pPr>
              <a:buNone/>
            </a:pP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if (</a:t>
            </a:r>
            <a:r>
              <a:rPr lang="en-US" sz="2800" dirty="0" err="1" smtClean="0">
                <a:latin typeface="CordiaUPC" pitchFamily="34" charset="-34"/>
                <a:cs typeface="CordiaUPC" pitchFamily="34" charset="-34"/>
              </a:rPr>
              <a:t>currentLine.endsWith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("GET /H")) {</a:t>
            </a:r>
          </a:p>
          <a:p>
            <a:pPr>
              <a:buNone/>
            </a:pP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  </a:t>
            </a:r>
            <a:r>
              <a:rPr lang="en-US" sz="2800" dirty="0" err="1" smtClean="0">
                <a:latin typeface="CordiaUPC" pitchFamily="34" charset="-34"/>
                <a:cs typeface="CordiaUPC" pitchFamily="34" charset="-34"/>
              </a:rPr>
              <a:t>digitalWrite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(2, LOW);               // GET /H turns the LED on</a:t>
            </a:r>
          </a:p>
          <a:p>
            <a:pPr>
              <a:buNone/>
            </a:pP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}</a:t>
            </a:r>
          </a:p>
          <a:p>
            <a:pPr>
              <a:buNone/>
            </a:pP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if (</a:t>
            </a:r>
            <a:r>
              <a:rPr lang="en-US" sz="2800" dirty="0" err="1" smtClean="0">
                <a:latin typeface="CordiaUPC" pitchFamily="34" charset="-34"/>
                <a:cs typeface="CordiaUPC" pitchFamily="34" charset="-34"/>
              </a:rPr>
              <a:t>currentLine.endsWith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("GET /L")) {</a:t>
            </a:r>
          </a:p>
          <a:p>
            <a:pPr>
              <a:buNone/>
            </a:pP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  </a:t>
            </a:r>
            <a:r>
              <a:rPr lang="en-US" sz="2800" dirty="0" err="1" smtClean="0">
                <a:latin typeface="CordiaUPC" pitchFamily="34" charset="-34"/>
                <a:cs typeface="CordiaUPC" pitchFamily="34" charset="-34"/>
              </a:rPr>
              <a:t>digitalWrite</a:t>
            </a: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(2, HIGH);                // GET /L turns the LED off</a:t>
            </a:r>
          </a:p>
          <a:p>
            <a:pPr>
              <a:buNone/>
            </a:pPr>
            <a:r>
              <a:rPr lang="en-US" sz="2800" dirty="0" smtClean="0">
                <a:latin typeface="CordiaUPC" pitchFamily="34" charset="-34"/>
                <a:cs typeface="CordiaUPC" pitchFamily="34" charset="-34"/>
              </a:rPr>
              <a:t>}</a:t>
            </a:r>
            <a:endParaRPr lang="th-TH" sz="2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60648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11-24_23234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2204864"/>
            <a:ext cx="4361905" cy="1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9752" y="3861048"/>
            <a:ext cx="4201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เมื่อ </a:t>
            </a:r>
            <a:r>
              <a:rPr lang="en-US" dirty="0" smtClean="0"/>
              <a:t>Click here on </a:t>
            </a:r>
            <a:r>
              <a:rPr lang="th-TH" dirty="0" smtClean="0"/>
              <a:t>หลอดไฟจะสว่าง</a:t>
            </a:r>
          </a:p>
          <a:p>
            <a:r>
              <a:rPr lang="th-TH" dirty="0" smtClean="0"/>
              <a:t>เมื่อ </a:t>
            </a:r>
            <a:r>
              <a:rPr lang="en-US" dirty="0" smtClean="0"/>
              <a:t>Click here off </a:t>
            </a:r>
            <a:r>
              <a:rPr lang="th-TH" dirty="0" smtClean="0"/>
              <a:t>หลอดไฟจะดับ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เพิ่ม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Code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จากภายนอก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5_1241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372285"/>
            <a:ext cx="8552382" cy="4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034" y="1268760"/>
            <a:ext cx="78790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err="1" smtClean="0">
                <a:latin typeface="CordiaUPC" pitchFamily="34" charset="-34"/>
                <a:cs typeface="CordiaUPC" pitchFamily="34" charset="-34"/>
              </a:rPr>
              <a:t>เปิดเบ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รา</a:t>
            </a:r>
            <a:r>
              <a:rPr lang="th-TH" sz="3200" dirty="0" err="1" smtClean="0">
                <a:latin typeface="CordiaUPC" pitchFamily="34" charset="-34"/>
                <a:cs typeface="CordiaUPC" pitchFamily="34" charset="-34"/>
              </a:rPr>
              <a:t>เซอร์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ไปที่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https://playground.arduino.cc/Main/I2cScanner</a:t>
            </a:r>
            <a:endParaRPr lang="th-TH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คลิก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Get Code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11-25_1248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988840"/>
            <a:ext cx="7600001" cy="44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9832" y="188640"/>
            <a:ext cx="38058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คัดลอกแล้วทำไปวางใน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ปรับ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Wire.begin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((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int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)4,(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int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)5);</a:t>
            </a:r>
          </a:p>
          <a:p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Serial.begin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(115200);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เพิ่ม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library 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จากภายนอก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ตัวยึดเนื้อหา 3" descr="2017-11-24_23315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83968" y="2348880"/>
            <a:ext cx="3816424" cy="2278126"/>
          </a:xfrm>
        </p:spPr>
      </p:pic>
      <p:sp>
        <p:nvSpPr>
          <p:cNvPr id="5" name="TextBox 4"/>
          <p:cNvSpPr txBox="1"/>
          <p:nvPr/>
        </p:nvSpPr>
        <p:spPr>
          <a:xfrm>
            <a:off x="539552" y="1268760"/>
            <a:ext cx="76328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1. 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เปิดเบ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รา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เซอร์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ไปที่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http://lambda-board.com/main/lambda-plus/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2.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คลิก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Humidity &amp; Temperature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เพื่อดาวน์โหลดไฟล์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3.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แตกไฟล์ไปที่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/libraries</a:t>
            </a:r>
          </a:p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4.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ปิดแล้วเปิด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7-11-24_2334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4941168"/>
            <a:ext cx="5752381" cy="1723810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067128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File &gt; Examples &gt; </a:t>
            </a:r>
            <a:r>
              <a:rPr lang="en-US" sz="4000" b="1" dirty="0" err="1" smtClean="0">
                <a:latin typeface="CordiaUPC" pitchFamily="34" charset="-34"/>
                <a:cs typeface="CordiaUPC" pitchFamily="34" charset="-34"/>
              </a:rPr>
              <a:t>SmartEverything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 HTS221 &gt; </a:t>
            </a:r>
            <a:r>
              <a:rPr lang="en-US" sz="4000" b="1" dirty="0" err="1" smtClean="0">
                <a:latin typeface="CordiaUPC" pitchFamily="34" charset="-34"/>
                <a:cs typeface="CordiaUPC" pitchFamily="34" charset="-34"/>
              </a:rPr>
              <a:t>Sme_Humidity_Temperature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 &gt; Humidity Temperature</a:t>
            </a:r>
            <a:endParaRPr lang="th-TH" sz="40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2141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556792"/>
            <a:ext cx="5895608" cy="5103433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195736" y="274638"/>
            <a:ext cx="649106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dirty="0" smtClean="0">
                <a:latin typeface="CordiaUPC" pitchFamily="34" charset="-34"/>
                <a:cs typeface="CordiaUPC" pitchFamily="34" charset="-34"/>
              </a:rPr>
              <a:t>ปรับบรรทัด</a:t>
            </a: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36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Wire.begin</a:t>
            </a: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((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int</a:t>
            </a: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)4, (</a:t>
            </a:r>
            <a:r>
              <a:rPr lang="en-US" sz="3600" dirty="0" err="1" smtClean="0">
                <a:latin typeface="CordiaUPC" pitchFamily="34" charset="-34"/>
                <a:cs typeface="CordiaUPC" pitchFamily="34" charset="-34"/>
              </a:rPr>
              <a:t>int</a:t>
            </a:r>
            <a:r>
              <a:rPr lang="en-US" sz="3600" dirty="0" smtClean="0">
                <a:latin typeface="CordiaUPC" pitchFamily="34" charset="-34"/>
                <a:cs typeface="CordiaUPC" pitchFamily="34" charset="-34"/>
              </a:rPr>
              <a:t>)5);</a:t>
            </a:r>
            <a:endParaRPr lang="th-TH" sz="36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21485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628800"/>
            <a:ext cx="6828572" cy="4828572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Break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diaUPC" pitchFamily="34" charset="-34"/>
                <a:cs typeface="CordiaUPC" pitchFamily="34" charset="-34"/>
              </a:rPr>
              <a:t>15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นาที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Active High Active Low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active high l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412776"/>
            <a:ext cx="6751169" cy="4484472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827584" y="3717032"/>
            <a:ext cx="734481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3608" y="6273225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Active Low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จะใช้แหล่งจ่ายภายนอก ทำให้ไม่เป็นภาระของ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MCU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สมัคร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Netpie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th-TH" dirty="0" smtClean="0">
                <a:latin typeface="CordiaUPC" pitchFamily="34" charset="-34"/>
                <a:cs typeface="CordiaUPC" pitchFamily="34" charset="-34"/>
              </a:rPr>
              <a:t>จะได้ 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User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CordiaUPC" pitchFamily="34" charset="-34"/>
                <a:cs typeface="CordiaUPC" pitchFamily="34" charset="-34"/>
              </a:rPr>
              <a:t>Password	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สำหรับเข้าหน้าเว็บ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Appid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Appkey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Appsecret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	-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สำหรับให้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Thing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เข้าใช้งาน</a:t>
            </a:r>
            <a:endParaRPr lang="en-US" dirty="0" smtClean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Internet of Thing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3995936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7" name="เมฆ 6"/>
          <p:cNvSpPr/>
          <p:nvPr/>
        </p:nvSpPr>
        <p:spPr>
          <a:xfrm>
            <a:off x="3275856" y="1700808"/>
            <a:ext cx="2520280" cy="1224136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2060848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5724128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7380312" y="5373216"/>
            <a:ext cx="11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THING</a:t>
            </a:r>
            <a:endParaRPr lang="th-TH" dirty="0"/>
          </a:p>
        </p:txBody>
      </p:sp>
      <p:sp>
        <p:nvSpPr>
          <p:cNvPr id="11" name="สี่เหลี่ยมมุมมน 10"/>
          <p:cNvSpPr/>
          <p:nvPr/>
        </p:nvSpPr>
        <p:spPr>
          <a:xfrm>
            <a:off x="3635896" y="3717032"/>
            <a:ext cx="1872208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3923928" y="3789040"/>
            <a:ext cx="1389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ROUTER</a:t>
            </a:r>
            <a:endParaRPr lang="th-TH" dirty="0"/>
          </a:p>
        </p:txBody>
      </p:sp>
      <p:sp>
        <p:nvSpPr>
          <p:cNvPr id="13" name="ลูกศรขึ้น-ลง 12"/>
          <p:cNvSpPr/>
          <p:nvPr/>
        </p:nvSpPr>
        <p:spPr>
          <a:xfrm>
            <a:off x="4355976" y="2996952"/>
            <a:ext cx="288032" cy="5760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0" name="ลูกศรเชื่อมต่อแบบตรง 19"/>
          <p:cNvCxnSpPr/>
          <p:nvPr/>
        </p:nvCxnSpPr>
        <p:spPr>
          <a:xfrm flipV="1">
            <a:off x="1187624" y="4509120"/>
            <a:ext cx="1584176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V="1">
            <a:off x="2915816" y="4509120"/>
            <a:ext cx="936104" cy="5760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V="1">
            <a:off x="4572000" y="4509120"/>
            <a:ext cx="0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/>
          <p:nvPr/>
        </p:nvCxnSpPr>
        <p:spPr>
          <a:xfrm flipH="1" flipV="1">
            <a:off x="5508104" y="4581128"/>
            <a:ext cx="792088" cy="5040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flipH="1" flipV="1">
            <a:off x="6156176" y="4509120"/>
            <a:ext cx="1584176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20272" y="4365104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 || WIFI</a:t>
            </a:r>
            <a:endParaRPr lang="th-TH" dirty="0"/>
          </a:p>
        </p:txBody>
      </p:sp>
      <p:sp>
        <p:nvSpPr>
          <p:cNvPr id="32" name="TextBox 31"/>
          <p:cNvSpPr txBox="1"/>
          <p:nvPr/>
        </p:nvSpPr>
        <p:spPr>
          <a:xfrm>
            <a:off x="5652120" y="2996952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 || ADSL || OPTIC</a:t>
            </a:r>
            <a:endParaRPr lang="th-TH" dirty="0"/>
          </a:p>
        </p:txBody>
      </p:sp>
      <p:pic>
        <p:nvPicPr>
          <p:cNvPr id="21" name="รูปภาพ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Internet of Thing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4" name="เมฆ 3"/>
          <p:cNvSpPr/>
          <p:nvPr/>
        </p:nvSpPr>
        <p:spPr>
          <a:xfrm>
            <a:off x="3275856" y="1700808"/>
            <a:ext cx="2520280" cy="1224136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3707904" y="2060848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th-TH" dirty="0"/>
          </a:p>
        </p:txBody>
      </p:sp>
      <p:sp>
        <p:nvSpPr>
          <p:cNvPr id="6" name="เมฆ 5"/>
          <p:cNvSpPr/>
          <p:nvPr/>
        </p:nvSpPr>
        <p:spPr>
          <a:xfrm>
            <a:off x="1331640" y="1700808"/>
            <a:ext cx="1440160" cy="7920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1403648" y="1844824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NETPIE</a:t>
            </a:r>
            <a:endParaRPr lang="th-TH" dirty="0"/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>
            <a:off x="2987824" y="1988840"/>
            <a:ext cx="288032" cy="720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สี่เหลี่ยมมุมมน 10"/>
          <p:cNvSpPr/>
          <p:nvPr/>
        </p:nvSpPr>
        <p:spPr>
          <a:xfrm>
            <a:off x="1691680" y="3573016"/>
            <a:ext cx="720080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1835696" y="3573016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R1</a:t>
            </a:r>
            <a:endParaRPr lang="th-TH" dirty="0"/>
          </a:p>
        </p:txBody>
      </p:sp>
      <p:sp>
        <p:nvSpPr>
          <p:cNvPr id="13" name="TextBox 12"/>
          <p:cNvSpPr txBox="1"/>
          <p:nvPr/>
        </p:nvSpPr>
        <p:spPr>
          <a:xfrm>
            <a:off x="3635896" y="407707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R2</a:t>
            </a:r>
            <a:endParaRPr lang="th-TH" dirty="0"/>
          </a:p>
        </p:txBody>
      </p:sp>
      <p:sp>
        <p:nvSpPr>
          <p:cNvPr id="14" name="สี่เหลี่ยมมุมมน 13"/>
          <p:cNvSpPr/>
          <p:nvPr/>
        </p:nvSpPr>
        <p:spPr>
          <a:xfrm>
            <a:off x="3491880" y="4077072"/>
            <a:ext cx="720080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มุมมน 14"/>
          <p:cNvSpPr/>
          <p:nvPr/>
        </p:nvSpPr>
        <p:spPr>
          <a:xfrm>
            <a:off x="6732240" y="4077072"/>
            <a:ext cx="720080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6876256" y="407707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R3</a:t>
            </a:r>
            <a:endParaRPr lang="th-TH" dirty="0"/>
          </a:p>
        </p:txBody>
      </p:sp>
      <p:sp>
        <p:nvSpPr>
          <p:cNvPr id="17" name="พับมุม 16"/>
          <p:cNvSpPr/>
          <p:nvPr/>
        </p:nvSpPr>
        <p:spPr>
          <a:xfrm>
            <a:off x="6804248" y="1844824"/>
            <a:ext cx="1296144" cy="720080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/>
          <p:cNvSpPr txBox="1"/>
          <p:nvPr/>
        </p:nvSpPr>
        <p:spPr>
          <a:xfrm>
            <a:off x="6804248" y="1916832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</a:t>
            </a:r>
            <a:endParaRPr lang="th-TH" dirty="0"/>
          </a:p>
        </p:txBody>
      </p:sp>
      <p:sp>
        <p:nvSpPr>
          <p:cNvPr id="19" name="วงรี 18"/>
          <p:cNvSpPr/>
          <p:nvPr/>
        </p:nvSpPr>
        <p:spPr>
          <a:xfrm>
            <a:off x="1187624" y="4725144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1259632" y="479715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21" name="วงรี 20"/>
          <p:cNvSpPr/>
          <p:nvPr/>
        </p:nvSpPr>
        <p:spPr>
          <a:xfrm>
            <a:off x="683568" y="3789040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วงรี 21"/>
          <p:cNvSpPr/>
          <p:nvPr/>
        </p:nvSpPr>
        <p:spPr>
          <a:xfrm>
            <a:off x="539552" y="2996952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TextBox 22"/>
          <p:cNvSpPr txBox="1"/>
          <p:nvPr/>
        </p:nvSpPr>
        <p:spPr>
          <a:xfrm>
            <a:off x="3131840" y="5085184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24" name="วงรี 23"/>
          <p:cNvSpPr/>
          <p:nvPr/>
        </p:nvSpPr>
        <p:spPr>
          <a:xfrm>
            <a:off x="3059832" y="5085184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วงรี 24"/>
          <p:cNvSpPr/>
          <p:nvPr/>
        </p:nvSpPr>
        <p:spPr>
          <a:xfrm>
            <a:off x="3851920" y="5085184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วงรี 25"/>
          <p:cNvSpPr/>
          <p:nvPr/>
        </p:nvSpPr>
        <p:spPr>
          <a:xfrm>
            <a:off x="4644008" y="4941168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วงรี 26"/>
          <p:cNvSpPr/>
          <p:nvPr/>
        </p:nvSpPr>
        <p:spPr>
          <a:xfrm>
            <a:off x="7740352" y="4725144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วงรี 27"/>
          <p:cNvSpPr/>
          <p:nvPr/>
        </p:nvSpPr>
        <p:spPr>
          <a:xfrm>
            <a:off x="7956376" y="3789040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วงรี 28"/>
          <p:cNvSpPr/>
          <p:nvPr/>
        </p:nvSpPr>
        <p:spPr>
          <a:xfrm>
            <a:off x="5076056" y="4149080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TextBox 29"/>
          <p:cNvSpPr txBox="1"/>
          <p:nvPr/>
        </p:nvSpPr>
        <p:spPr>
          <a:xfrm>
            <a:off x="755576" y="378904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31" name="TextBox 30"/>
          <p:cNvSpPr txBox="1"/>
          <p:nvPr/>
        </p:nvSpPr>
        <p:spPr>
          <a:xfrm>
            <a:off x="611560" y="299695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32" name="TextBox 31"/>
          <p:cNvSpPr txBox="1"/>
          <p:nvPr/>
        </p:nvSpPr>
        <p:spPr>
          <a:xfrm>
            <a:off x="3923928" y="5085184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33" name="TextBox 32"/>
          <p:cNvSpPr txBox="1"/>
          <p:nvPr/>
        </p:nvSpPr>
        <p:spPr>
          <a:xfrm>
            <a:off x="4716016" y="4941168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34" name="TextBox 33"/>
          <p:cNvSpPr txBox="1"/>
          <p:nvPr/>
        </p:nvSpPr>
        <p:spPr>
          <a:xfrm>
            <a:off x="5148064" y="414908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cxnSp>
        <p:nvCxnSpPr>
          <p:cNvPr id="36" name="ลูกศรเชื่อมต่อแบบตรง 35"/>
          <p:cNvCxnSpPr/>
          <p:nvPr/>
        </p:nvCxnSpPr>
        <p:spPr>
          <a:xfrm flipH="1">
            <a:off x="5940152" y="2276872"/>
            <a:ext cx="576064" cy="720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/>
          <p:nvPr/>
        </p:nvCxnSpPr>
        <p:spPr>
          <a:xfrm flipV="1">
            <a:off x="3851920" y="3068960"/>
            <a:ext cx="432048" cy="72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V="1">
            <a:off x="2411760" y="2852936"/>
            <a:ext cx="864096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>
            <a:off x="5652120" y="2996952"/>
            <a:ext cx="936104" cy="72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/>
          <p:nvPr/>
        </p:nvCxnSpPr>
        <p:spPr>
          <a:xfrm>
            <a:off x="1187624" y="3284984"/>
            <a:ext cx="360040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 flipV="1">
            <a:off x="1331640" y="3861048"/>
            <a:ext cx="216024" cy="144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/>
          <p:cNvCxnSpPr/>
          <p:nvPr/>
        </p:nvCxnSpPr>
        <p:spPr>
          <a:xfrm flipV="1">
            <a:off x="1763688" y="4221088"/>
            <a:ext cx="216024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ลูกศรเชื่อมต่อแบบตรง 49"/>
          <p:cNvCxnSpPr/>
          <p:nvPr/>
        </p:nvCxnSpPr>
        <p:spPr>
          <a:xfrm flipV="1">
            <a:off x="3419872" y="4653136"/>
            <a:ext cx="288032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 flipH="1" flipV="1">
            <a:off x="3923928" y="4653136"/>
            <a:ext cx="72008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/>
          <p:cNvCxnSpPr/>
          <p:nvPr/>
        </p:nvCxnSpPr>
        <p:spPr>
          <a:xfrm flipH="1" flipV="1">
            <a:off x="4283968" y="4653136"/>
            <a:ext cx="360040" cy="2160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 flipH="1">
            <a:off x="4355976" y="4293096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57"/>
          <p:cNvCxnSpPr/>
          <p:nvPr/>
        </p:nvCxnSpPr>
        <p:spPr>
          <a:xfrm flipH="1" flipV="1">
            <a:off x="7236296" y="4653136"/>
            <a:ext cx="432048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59"/>
          <p:cNvCxnSpPr/>
          <p:nvPr/>
        </p:nvCxnSpPr>
        <p:spPr>
          <a:xfrm flipH="1">
            <a:off x="7524328" y="4005064"/>
            <a:ext cx="288032" cy="144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812360" y="4725144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sp>
        <p:nvSpPr>
          <p:cNvPr id="63" name="TextBox 62"/>
          <p:cNvSpPr txBox="1"/>
          <p:nvPr/>
        </p:nvSpPr>
        <p:spPr>
          <a:xfrm>
            <a:off x="8028384" y="378904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th-TH" dirty="0"/>
          </a:p>
        </p:txBody>
      </p:sp>
      <p:pic>
        <p:nvPicPr>
          <p:cNvPr id="49" name="รูปภาพ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สมัคร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Netpie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netpie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7" y="2492896"/>
            <a:ext cx="8547905" cy="34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1412776"/>
            <a:ext cx="41793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https://netpie.io/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SIGN UP FREE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แล้วทำตามขั้นตอน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LOGIN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netpie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333" y="1412776"/>
            <a:ext cx="8543139" cy="4468861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835696" y="274638"/>
            <a:ext cx="6851104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RESOURCES &gt; APPLICATIONS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netpie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412777"/>
            <a:ext cx="7704856" cy="3646916"/>
          </a:xfrm>
          <a:prstGeom prst="rect">
            <a:avLst/>
          </a:prstGeom>
        </p:spPr>
      </p:pic>
      <p:pic>
        <p:nvPicPr>
          <p:cNvPr id="5" name="รูปภาพ 4" descr="netpie-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5157192"/>
            <a:ext cx="5685715" cy="1333333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7596336" y="3717032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netpie-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8640"/>
            <a:ext cx="8642552" cy="3146868"/>
          </a:xfrm>
          <a:prstGeom prst="rect">
            <a:avLst/>
          </a:prstGeom>
        </p:spPr>
      </p:pic>
      <p:pic>
        <p:nvPicPr>
          <p:cNvPr id="5" name="รูปภาพ 4" descr="netpie-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429000"/>
            <a:ext cx="5695238" cy="1828572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8028384" y="2852936"/>
            <a:ext cx="64807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373216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netpie-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7557670" cy="3937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4581128"/>
            <a:ext cx="27334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CordiaUPC" pitchFamily="34" charset="-34"/>
                <a:cs typeface="CordiaUPC" pitchFamily="34" charset="-34"/>
              </a:rPr>
              <a:t>จะได้</a:t>
            </a:r>
            <a:endParaRPr lang="en-US" sz="3200" b="1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en-US" sz="3200" b="1" dirty="0" smtClean="0">
                <a:latin typeface="CordiaUPC" pitchFamily="34" charset="-34"/>
                <a:cs typeface="CordiaUPC" pitchFamily="34" charset="-34"/>
              </a:rPr>
              <a:t>APPID: 	LAML</a:t>
            </a:r>
          </a:p>
          <a:p>
            <a:r>
              <a:rPr lang="en-US" sz="3200" b="1" dirty="0" smtClean="0">
                <a:latin typeface="CordiaUPC" pitchFamily="34" charset="-34"/>
                <a:cs typeface="CordiaUPC" pitchFamily="34" charset="-34"/>
              </a:rPr>
              <a:t>Key: 		XXX</a:t>
            </a:r>
          </a:p>
          <a:p>
            <a:r>
              <a:rPr lang="en-US" sz="3200" b="1" dirty="0" err="1" smtClean="0">
                <a:latin typeface="CordiaUPC" pitchFamily="34" charset="-34"/>
                <a:cs typeface="CordiaUPC" pitchFamily="34" charset="-34"/>
              </a:rPr>
              <a:t>Secrect</a:t>
            </a:r>
            <a:r>
              <a:rPr lang="en-US" sz="3200" b="1" dirty="0" smtClean="0">
                <a:latin typeface="CordiaUPC" pitchFamily="34" charset="-34"/>
                <a:cs typeface="CordiaUPC" pitchFamily="34" charset="-34"/>
              </a:rPr>
              <a:t>: 	XXX</a:t>
            </a:r>
            <a:endParaRPr lang="th-TH" sz="32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373216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ดาวน์โหลด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Library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ดาวน์โหลดไฟล์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https://github.com/lamloei/ESP32_Microgear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แตกไฟล์ลงโฟลเดอร์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/libraries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ปิดและเปิด </a:t>
            </a:r>
            <a:r>
              <a:rPr lang="en-US" dirty="0" err="1" smtClean="0">
                <a:latin typeface="CordiaUPC" pitchFamily="34" charset="-34"/>
                <a:cs typeface="CordiaUPC" pitchFamily="34" charset="-34"/>
              </a:rPr>
              <a:t>Arduino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 IDE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ใหม่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File &gt; Examples &gt; ESP32 </a:t>
            </a:r>
            <a:r>
              <a:rPr lang="en-US" sz="4800" b="1" dirty="0" err="1" smtClean="0">
                <a:latin typeface="CordiaUPC" pitchFamily="34" charset="-34"/>
                <a:cs typeface="CordiaUPC" pitchFamily="34" charset="-34"/>
              </a:rPr>
              <a:t>Microgear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 &gt; Basic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4_1531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4176464" cy="527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9065" y="1844824"/>
            <a:ext cx="491493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//</a:t>
            </a:r>
            <a:r>
              <a:rPr lang="th-TH" sz="2400" dirty="0" smtClean="0"/>
              <a:t>ให้ใส่ค่าตัวแปร</a:t>
            </a:r>
          </a:p>
          <a:p>
            <a:endParaRPr lang="en-US" sz="2400" dirty="0" smtClean="0"/>
          </a:p>
          <a:p>
            <a:r>
              <a:rPr lang="en-US" sz="2400" dirty="0" smtClean="0"/>
              <a:t>const char* </a:t>
            </a:r>
            <a:r>
              <a:rPr lang="en-US" sz="2400" dirty="0" err="1" smtClean="0"/>
              <a:t>ssid</a:t>
            </a:r>
            <a:r>
              <a:rPr lang="en-US" sz="2400" dirty="0" smtClean="0"/>
              <a:t>     = “</a:t>
            </a:r>
            <a:r>
              <a:rPr lang="en-US" sz="2400" dirty="0" err="1" smtClean="0"/>
              <a:t>lamloeiWIFI</a:t>
            </a:r>
            <a:r>
              <a:rPr lang="en-US" sz="2400" dirty="0" smtClean="0"/>
              <a:t>”;</a:t>
            </a:r>
          </a:p>
          <a:p>
            <a:r>
              <a:rPr lang="en-US" sz="2400" dirty="0" smtClean="0"/>
              <a:t>const char* password = “123456789”;</a:t>
            </a:r>
          </a:p>
          <a:p>
            <a:endParaRPr lang="en-US" sz="2400" dirty="0" smtClean="0"/>
          </a:p>
          <a:p>
            <a:r>
              <a:rPr lang="en-US" sz="2400" dirty="0" smtClean="0"/>
              <a:t>#define APPID   &lt;APPID&gt;</a:t>
            </a:r>
          </a:p>
          <a:p>
            <a:r>
              <a:rPr lang="en-US" sz="2400" dirty="0" smtClean="0"/>
              <a:t>#define KEY     &lt;APPKEY&gt;</a:t>
            </a:r>
          </a:p>
          <a:p>
            <a:r>
              <a:rPr lang="en-US" sz="2400" dirty="0" smtClean="0"/>
              <a:t>#define SECRET  &lt;APPSECRET&gt;</a:t>
            </a:r>
          </a:p>
          <a:p>
            <a:r>
              <a:rPr lang="en-US" sz="2400" dirty="0" smtClean="0"/>
              <a:t>#define ALIAS   “Node32s"</a:t>
            </a:r>
            <a:endParaRPr lang="th-TH" sz="24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373216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dirty="0" smtClean="0">
                <a:latin typeface="CordiaUPC" pitchFamily="34" charset="-34"/>
                <a:cs typeface="CordiaUPC" pitchFamily="34" charset="-34"/>
              </a:rPr>
              <a:t>แนะนำตัว</a:t>
            </a:r>
            <a:endParaRPr lang="th-TH" sz="4800" dirty="0"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ชื่อ ชื่อเล่น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บริษัท/หน่วยงาน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ความถนัด หรืองานที่ทำ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เคยใช้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esp8266, esp8285, esp32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ตระกูล </a:t>
            </a:r>
            <a:r>
              <a:rPr lang="en-US" dirty="0" smtClean="0">
                <a:latin typeface="CordiaUPC" pitchFamily="34" charset="-34"/>
                <a:cs typeface="CordiaUPC" pitchFamily="34" charset="-34"/>
              </a:rPr>
              <a:t>ESP, NODEMCU 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มาก่อน</a:t>
            </a:r>
          </a:p>
          <a:p>
            <a:r>
              <a:rPr lang="th-TH" dirty="0" smtClean="0">
                <a:latin typeface="CordiaUPC" pitchFamily="34" charset="-34"/>
                <a:cs typeface="CordiaUPC" pitchFamily="34" charset="-34"/>
              </a:rPr>
              <a:t>ความคาดหวังของ</a:t>
            </a:r>
            <a:r>
              <a:rPr lang="th-TH" dirty="0" err="1" smtClean="0">
                <a:latin typeface="CordiaUPC" pitchFamily="34" charset="-34"/>
                <a:cs typeface="CordiaUPC" pitchFamily="34" charset="-34"/>
              </a:rPr>
              <a:t>คอร์</a:t>
            </a:r>
            <a:r>
              <a:rPr lang="th-TH" dirty="0" smtClean="0">
                <a:latin typeface="CordiaUPC" pitchFamily="34" charset="-34"/>
                <a:cs typeface="CordiaUPC" pitchFamily="34" charset="-34"/>
              </a:rPr>
              <a:t>สอบรมนี้</a:t>
            </a:r>
            <a:endParaRPr lang="th-TH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lamloei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11-25_1256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05619"/>
            <a:ext cx="5866667" cy="675238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11-25_1257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99" y="1424238"/>
            <a:ext cx="9000001" cy="4009524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FreeBoard</a:t>
            </a:r>
            <a:endParaRPr lang="th-TH" dirty="0"/>
          </a:p>
        </p:txBody>
      </p:sp>
      <p:pic>
        <p:nvPicPr>
          <p:cNvPr id="4" name="รูปภาพ 3" descr="2017-11-26_0118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4857" y="2204864"/>
            <a:ext cx="5914286" cy="4609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1268760"/>
            <a:ext cx="72308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th-TH" dirty="0" smtClean="0"/>
              <a:t>เปิดไฟล์ </a:t>
            </a:r>
            <a:r>
              <a:rPr lang="en-US" dirty="0" smtClean="0"/>
              <a:t>node32s-hts.ino</a:t>
            </a:r>
          </a:p>
          <a:p>
            <a:pPr marL="514350" indent="-514350">
              <a:buAutoNum type="arabicPeriod"/>
            </a:pPr>
            <a:r>
              <a:rPr lang="th-TH" dirty="0" smtClean="0"/>
              <a:t>ปรับ </a:t>
            </a:r>
            <a:r>
              <a:rPr lang="en-US" dirty="0" err="1" smtClean="0"/>
              <a:t>ssid</a:t>
            </a:r>
            <a:r>
              <a:rPr lang="en-US" dirty="0" smtClean="0"/>
              <a:t>, password, APPID, KEY, SECRET, ALIAS</a:t>
            </a:r>
            <a:endParaRPr lang="th-TH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11-26_0122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6" y="1412776"/>
            <a:ext cx="8846697" cy="432048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RESOURCES &gt; FREEBOARDS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6_01233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340768"/>
            <a:ext cx="8497968" cy="2337977"/>
          </a:xfrm>
          <a:prstGeom prst="rect">
            <a:avLst/>
          </a:prstGeom>
        </p:spPr>
      </p:pic>
      <p:pic>
        <p:nvPicPr>
          <p:cNvPr id="5" name="รูปภาพ 4" descr="2017-11-26_01253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095" y="4365104"/>
            <a:ext cx="8961905" cy="2276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9872" y="3717032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ADD</a:t>
            </a:r>
            <a:endParaRPr lang="th-TH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11-26_0127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32656"/>
            <a:ext cx="8571429" cy="6209524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NETPIE </a:t>
            </a:r>
            <a:r>
              <a:rPr lang="en-US" dirty="0" err="1" smtClean="0"/>
              <a:t>Mirogear</a:t>
            </a:r>
            <a:endParaRPr lang="en-US" dirty="0" smtClean="0"/>
          </a:p>
          <a:p>
            <a:r>
              <a:rPr lang="th-TH" dirty="0" smtClean="0"/>
              <a:t>ตั้งชื่อ </a:t>
            </a:r>
            <a:r>
              <a:rPr lang="en-US" dirty="0" smtClean="0"/>
              <a:t>NAME</a:t>
            </a:r>
          </a:p>
          <a:p>
            <a:r>
              <a:rPr lang="th-TH" dirty="0" smtClean="0"/>
              <a:t>ใส่ค่า </a:t>
            </a:r>
            <a:r>
              <a:rPr lang="en-US" dirty="0" smtClean="0"/>
              <a:t>APP ID</a:t>
            </a:r>
          </a:p>
          <a:p>
            <a:r>
              <a:rPr lang="en-US" dirty="0" smtClean="0"/>
              <a:t>KEY</a:t>
            </a:r>
          </a:p>
          <a:p>
            <a:r>
              <a:rPr lang="en-US" dirty="0" smtClean="0"/>
              <a:t>SECRET</a:t>
            </a:r>
          </a:p>
          <a:p>
            <a:r>
              <a:rPr lang="th-TH" dirty="0" smtClean="0"/>
              <a:t>แล้วคลิกปุ่ม </a:t>
            </a:r>
            <a:r>
              <a:rPr lang="en-US" dirty="0" smtClean="0"/>
              <a:t>SAVE</a:t>
            </a:r>
          </a:p>
          <a:p>
            <a:pPr>
              <a:buNone/>
            </a:pPr>
            <a:r>
              <a:rPr lang="th-TH" dirty="0" smtClean="0"/>
              <a:t>ถ้าเชื่อมต่อได้จะขึ้นชื่อ </a:t>
            </a:r>
            <a:r>
              <a:rPr lang="en-US" dirty="0" smtClean="0"/>
              <a:t>Name </a:t>
            </a:r>
            <a:r>
              <a:rPr lang="th-TH" dirty="0" smtClean="0"/>
              <a:t>ที่ตั้งไว้ กับค่า </a:t>
            </a:r>
            <a:r>
              <a:rPr lang="en-US" dirty="0" smtClean="0"/>
              <a:t>Last Updated</a:t>
            </a:r>
          </a:p>
          <a:p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ADD PANE &gt;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6_01333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492896"/>
            <a:ext cx="8580953" cy="41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1052736"/>
            <a:ext cx="7736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TYPE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Text</a:t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value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datasources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["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laml_Freeboard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"]["/LAML/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dht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/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myFeed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"]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คลิกปุ่ม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SAVE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ADD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PANE &gt;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6_0136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996952"/>
            <a:ext cx="8590477" cy="370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948" y="1052736"/>
            <a:ext cx="90380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TYPE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Gauge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TITLE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อุณหภูมิ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value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datasources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["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laml_Freeboard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"]["/LAML/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dht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/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myFeed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"].split(",")[0]</a:t>
            </a:r>
            <a:endParaRPr lang="en-US" sz="3200" dirty="0" smtClean="0">
              <a:latin typeface="CordiaUPC" pitchFamily="34" charset="-34"/>
              <a:cs typeface="CordiaUPC" pitchFamily="34" charset="-34"/>
            </a:endParaRP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คลิกปุ่ม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SAVE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ADD</a:t>
            </a:r>
            <a:r>
              <a:rPr lang="th-TH" sz="4800" b="1" dirty="0" smtClean="0">
                <a:latin typeface="CordiaUPC" pitchFamily="34" charset="-34"/>
                <a:cs typeface="CordiaUPC" pitchFamily="34" charset="-34"/>
              </a:rPr>
              <a:t> </a:t>
            </a:r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PANE &gt; +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5" name="รูปภาพ 4" descr="2017-11-26_0140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924944"/>
            <a:ext cx="8590477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948" y="1052736"/>
            <a:ext cx="90380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TYPE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Gauge</a:t>
            </a:r>
          </a:p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TITLE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ความชื้น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/>
            </a:r>
            <a:br>
              <a:rPr lang="en-US" sz="3200" dirty="0" smtClean="0">
                <a:latin typeface="CordiaUPC" pitchFamily="34" charset="-34"/>
                <a:cs typeface="CordiaUPC" pitchFamily="34" charset="-34"/>
              </a:rPr>
            </a:b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value </a:t>
            </a:r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เป็น 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datasources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["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laml_Freeboard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"]["/LAML/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dht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/</a:t>
            </a:r>
            <a:r>
              <a:rPr lang="en-US" sz="3200" dirty="0" err="1" smtClean="0">
                <a:latin typeface="CordiaUPC" pitchFamily="34" charset="-34"/>
                <a:cs typeface="CordiaUPC" pitchFamily="34" charset="-34"/>
              </a:rPr>
              <a:t>myFeed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"].split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(",")[1]</a:t>
            </a:r>
          </a:p>
          <a:p>
            <a:r>
              <a:rPr lang="th-TH" sz="3200" dirty="0" smtClean="0">
                <a:latin typeface="CordiaUPC" pitchFamily="34" charset="-34"/>
                <a:cs typeface="CordiaUPC" pitchFamily="34" charset="-34"/>
              </a:rPr>
              <a:t>คลิกปุ่ม </a:t>
            </a:r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SAVE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espressi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196752"/>
            <a:ext cx="8676456" cy="4256246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https://espressif.com/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lamloei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CordiaUPC" pitchFamily="34" charset="-34"/>
                <a:cs typeface="CordiaUPC" pitchFamily="34" charset="-34"/>
              </a:rPr>
              <a:t>Freeboard</a:t>
            </a:r>
            <a:endParaRPr lang="th-TH" sz="48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4" name="รูปภาพ 3" descr="2017-11-26_0141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57" y="1086571"/>
            <a:ext cx="9057143" cy="5771429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 &amp; </a:t>
            </a:r>
            <a:r>
              <a:rPr lang="en-US" dirty="0" smtClean="0"/>
              <a:t>A</a:t>
            </a:r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1533742" cy="112474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lamloei2-A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0648"/>
            <a:ext cx="7560840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2017-01-10_2251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8144" y="4149080"/>
            <a:ext cx="2376264" cy="1863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620688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CordiaUPC" pitchFamily="34" charset="-34"/>
                <a:cs typeface="CordiaUPC" pitchFamily="34" charset="-34"/>
              </a:rPr>
              <a:t>โมดูล 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ESP-32s</a:t>
            </a:r>
            <a:endParaRPr lang="th-TH" sz="40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6" name="รูปภาพ 5" descr="2017-01-10_2253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1124744"/>
            <a:ext cx="3240360" cy="4556757"/>
          </a:xfrm>
          <a:prstGeom prst="rect">
            <a:avLst/>
          </a:prstGeom>
        </p:spPr>
      </p:pic>
      <p:pic>
        <p:nvPicPr>
          <p:cNvPr id="7" name="รูปภาพ 6" descr="2017-01-12_2011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4128" y="1196752"/>
            <a:ext cx="2670134" cy="20162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6096" y="3429000"/>
            <a:ext cx="3667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CordiaUPC" pitchFamily="34" charset="-34"/>
                <a:cs typeface="CordiaUPC" pitchFamily="34" charset="-34"/>
              </a:rPr>
              <a:t>โมดูล </a:t>
            </a:r>
            <a:r>
              <a:rPr lang="en-US" sz="4000" b="1" dirty="0" smtClean="0">
                <a:latin typeface="CordiaUPC" pitchFamily="34" charset="-34"/>
                <a:cs typeface="CordiaUPC" pitchFamily="34" charset="-34"/>
              </a:rPr>
              <a:t>ESP-WROOM32</a:t>
            </a:r>
            <a:endParaRPr lang="th-TH" sz="4000" b="1" dirty="0">
              <a:latin typeface="CordiaUPC" pitchFamily="34" charset="-34"/>
              <a:cs typeface="CordiaUPC" pitchFamily="34" charset="-34"/>
            </a:endParaRPr>
          </a:p>
        </p:txBody>
      </p:sp>
      <p:pic>
        <p:nvPicPr>
          <p:cNvPr id="9" name="รูปภาพ 8" descr="lamloei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8640"/>
            <a:ext cx="1015873" cy="742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600" y="6093296"/>
            <a:ext cx="367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rdiaUPC" pitchFamily="34" charset="-34"/>
                <a:cs typeface="CordiaUPC" pitchFamily="34" charset="-34"/>
              </a:rPr>
              <a:t>esp8266 &gt; esp8285 &gt; esp32</a:t>
            </a:r>
            <a:endParaRPr lang="th-TH" sz="3200" dirty="0">
              <a:latin typeface="CordiaUPC" pitchFamily="34" charset="-34"/>
              <a:cs typeface="CordiaUPC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สำนักงา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สำนักงา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สำนักงา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1120</Words>
  <Application>Microsoft Office PowerPoint</Application>
  <PresentationFormat>นำเสนอทางหน้าจอ (4:3)</PresentationFormat>
  <Paragraphs>261</Paragraphs>
  <Slides>82</Slides>
  <Notes>2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82</vt:i4>
      </vt:variant>
    </vt:vector>
  </HeadingPairs>
  <TitlesOfParts>
    <vt:vector size="83" baseType="lpstr">
      <vt:lpstr>ชุดรูปแบบของ Office</vt:lpstr>
      <vt:lpstr>ภาพนิ่ง 1</vt:lpstr>
      <vt:lpstr>คอร์สอบรม Node32s Plus Netpie Arduino IDE Basic ขั้นพื้นฐาน</vt:lpstr>
      <vt:lpstr>จุดประสงค์</vt:lpstr>
      <vt:lpstr>กำหนดการ</vt:lpstr>
      <vt:lpstr>พื้นฐาน</vt:lpstr>
      <vt:lpstr>Active High Active Low</vt:lpstr>
      <vt:lpstr>แนะนำตัว</vt:lpstr>
      <vt:lpstr>https://espressif.com/</vt:lpstr>
      <vt:lpstr>ภาพนิ่ง 9</vt:lpstr>
      <vt:lpstr>ภาพนิ่ง 10</vt:lpstr>
      <vt:lpstr>Node32s Plus vs Node32s</vt:lpstr>
      <vt:lpstr>ภาพนิ่ง 12</vt:lpstr>
      <vt:lpstr>Reverse Pin</vt:lpstr>
      <vt:lpstr>ภาพนิ่ง 14</vt:lpstr>
      <vt:lpstr>Node32s - Schematic</vt:lpstr>
      <vt:lpstr>Node32s - Gerber</vt:lpstr>
      <vt:lpstr>ภาพนิ่ง 17</vt:lpstr>
      <vt:lpstr>ESP-NESEMU prototype</vt:lpstr>
      <vt:lpstr>จุดเด่น Node32s</vt:lpstr>
      <vt:lpstr>วิธีติดตั้ง</vt:lpstr>
      <vt:lpstr>ดาวน์โหลดและติดตั้งไฟล์ที่ https://www.arduino.cc/en/Main/Software</vt:lpstr>
      <vt:lpstr>ดาวน์โหลดและติดตั้งไฟล์ที่ https://git-scm.com/</vt:lpstr>
      <vt:lpstr>ภาพนิ่ง 23</vt:lpstr>
      <vt:lpstr>updated</vt:lpstr>
      <vt:lpstr>โฟลเดอร์</vt:lpstr>
      <vt:lpstr>Tools &gt; Board: “Node32s”</vt:lpstr>
      <vt:lpstr>Break</vt:lpstr>
      <vt:lpstr>หน้าจอ Arduino IDE</vt:lpstr>
      <vt:lpstr>เมนูลัด</vt:lpstr>
      <vt:lpstr>เมนูต่างๆ</vt:lpstr>
      <vt:lpstr>File &gt; Preferences</vt:lpstr>
      <vt:lpstr>Sketch &gt; Include Library &gt; Manage Libraries…</vt:lpstr>
      <vt:lpstr>Tools &gt; Board: &gt; Board Manager…</vt:lpstr>
      <vt:lpstr>File &gt; Examples &gt; 01.Basics &gt; BareMinimum</vt:lpstr>
      <vt:lpstr>File &gt; Examples &gt; 01.Basics &gt; Blink</vt:lpstr>
      <vt:lpstr>Documents\Arduino\hardware\espressif\esp32\variants\node32s\pins_arduino.h</vt:lpstr>
      <vt:lpstr>ภาพนิ่ง 37</vt:lpstr>
      <vt:lpstr>#define LEDC_BASE_FREQ     15000 #define LED_PIN            2</vt:lpstr>
      <vt:lpstr>File &gt; Examples &gt; 02.Digital &gt; Button</vt:lpstr>
      <vt:lpstr>แบบฝึกหัด (15นาที)</vt:lpstr>
      <vt:lpstr>Serial</vt:lpstr>
      <vt:lpstr>สรุปขั้นตอน</vt:lpstr>
      <vt:lpstr>แบบฝึกหัด 30 นาที</vt:lpstr>
      <vt:lpstr>Lunch Break</vt:lpstr>
      <vt:lpstr>File &gt; Examples &gt; ESP32 &gt; ChipID &gt; GetChipID</vt:lpstr>
      <vt:lpstr>File &gt; Examples &gt; ESP32 &gt; Touch &gt; TouchRead</vt:lpstr>
      <vt:lpstr>File &gt; Examples &gt; ESP32 &gt; DeepSleep &gt; TimerWakeUp</vt:lpstr>
      <vt:lpstr>File &gt; Example &gt; ESP32 &gt; HallSensor</vt:lpstr>
      <vt:lpstr>File &gt; Examples &gt; SimpleBLE &gt; SimpleBleDevice</vt:lpstr>
      <vt:lpstr>File &gt; Examples &gt; WiFi &gt; WiFiScan</vt:lpstr>
      <vt:lpstr>File &gt; Examples &gt; WiFi &gt; SimpleWiFiServer </vt:lpstr>
      <vt:lpstr>ภาพนิ่ง 52</vt:lpstr>
      <vt:lpstr>ภาพนิ่ง 53</vt:lpstr>
      <vt:lpstr>เพิ่ม Code จากภายนอก</vt:lpstr>
      <vt:lpstr>ภาพนิ่ง 55</vt:lpstr>
      <vt:lpstr>เพิ่ม library จากภายนอก</vt:lpstr>
      <vt:lpstr>File &gt; Examples &gt; SmartEverything HTS221 &gt; Sme_Humidity_Temperature &gt; Humidity Temperature</vt:lpstr>
      <vt:lpstr>ปรับบรรทัด Wire.begin((int)4, (int)5);</vt:lpstr>
      <vt:lpstr>Break</vt:lpstr>
      <vt:lpstr>สมัคร Netpie</vt:lpstr>
      <vt:lpstr>Internet of Thing</vt:lpstr>
      <vt:lpstr>Internet of Thing</vt:lpstr>
      <vt:lpstr>สมัคร Netpie</vt:lpstr>
      <vt:lpstr>LOGIN</vt:lpstr>
      <vt:lpstr>RESOURCES &gt; APPLICATIONS +</vt:lpstr>
      <vt:lpstr>ภาพนิ่ง 66</vt:lpstr>
      <vt:lpstr>ภาพนิ่ง 67</vt:lpstr>
      <vt:lpstr>ดาวน์โหลด Library</vt:lpstr>
      <vt:lpstr>File &gt; Examples &gt; ESP32 Microgear &gt; Basic</vt:lpstr>
      <vt:lpstr>ภาพนิ่ง 70</vt:lpstr>
      <vt:lpstr>ภาพนิ่ง 71</vt:lpstr>
      <vt:lpstr>FreeBoard</vt:lpstr>
      <vt:lpstr>ภาพนิ่ง 73</vt:lpstr>
      <vt:lpstr>RESOURCES &gt; FREEBOARDS</vt:lpstr>
      <vt:lpstr>ภาพนิ่ง 75</vt:lpstr>
      <vt:lpstr>ภาพนิ่ง 76</vt:lpstr>
      <vt:lpstr>ADD PANE &gt; +</vt:lpstr>
      <vt:lpstr>ADD PANE &gt; +</vt:lpstr>
      <vt:lpstr>ADD PANE &gt; +</vt:lpstr>
      <vt:lpstr>Freeboard</vt:lpstr>
      <vt:lpstr>THE END</vt:lpstr>
      <vt:lpstr>ภาพนิ่ง 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admin</dc:creator>
  <cp:lastModifiedBy>admin</cp:lastModifiedBy>
  <cp:revision>139</cp:revision>
  <dcterms:created xsi:type="dcterms:W3CDTF">2017-05-04T14:32:07Z</dcterms:created>
  <dcterms:modified xsi:type="dcterms:W3CDTF">2017-11-25T18:51:41Z</dcterms:modified>
</cp:coreProperties>
</file>